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2" r:id="rId5"/>
    <p:sldId id="264" r:id="rId6"/>
    <p:sldId id="261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FFD09C"/>
    <a:srgbClr val="7E8580"/>
    <a:srgbClr val="C1A78A"/>
    <a:srgbClr val="B3B3B3"/>
    <a:srgbClr val="C2B7A3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3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8115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9641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7450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1757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2765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3200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8822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3886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970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2837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8245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715BD-456E-4683-A5EC-11667EA30C3F}" type="datetimeFigureOut">
              <a:rPr lang="zh-TW" altLang="en-US" smtClean="0"/>
              <a:pPr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9D56A-35EC-4B7D-AFF0-5FE9920D7B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8322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17925" y="5552305"/>
            <a:ext cx="3321910" cy="1138736"/>
          </a:xfrm>
        </p:spPr>
        <p:txBody>
          <a:bodyPr>
            <a:noAutofit/>
          </a:bodyPr>
          <a:lstStyle/>
          <a:p>
            <a:r>
              <a:rPr lang="en-US" altLang="zh-TW" sz="35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ED103</a:t>
            </a:r>
            <a:r>
              <a:rPr lang="zh-TW" altLang="en-US" sz="35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 蔡伊筑</a:t>
            </a:r>
            <a:endParaRPr lang="zh-TW" altLang="en-US" sz="35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76739" y="2716696"/>
            <a:ext cx="9988826" cy="1086678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altLang="zh-TW" sz="8000" b="1" dirty="0" smtClean="0">
                <a:solidFill>
                  <a:schemeClr val="bg1"/>
                </a:solidFill>
                <a:latin typeface="Bell MT" pitchFamily="18" charset="0"/>
                <a:ea typeface="微軟正黑體" pitchFamily="34" charset="-120"/>
              </a:rPr>
              <a:t>A</a:t>
            </a:r>
            <a:r>
              <a:rPr lang="en-US" altLang="zh-TW" sz="8000" b="1" dirty="0" smtClean="0">
                <a:solidFill>
                  <a:schemeClr val="bg1"/>
                </a:solidFill>
                <a:latin typeface="Bell MT" pitchFamily="18" charset="0"/>
                <a:ea typeface="微軟正黑體" pitchFamily="34" charset="-120"/>
              </a:rPr>
              <a:t>LINA</a:t>
            </a:r>
            <a:r>
              <a:rPr lang="en-US" altLang="zh-TW" sz="8000" b="1" dirty="0" smtClean="0">
                <a:solidFill>
                  <a:schemeClr val="bg1"/>
                </a:solidFill>
                <a:latin typeface="Bell MT" pitchFamily="18" charset="0"/>
                <a:ea typeface="微軟正黑體" pitchFamily="34" charset="-120"/>
              </a:rPr>
              <a:t>’ </a:t>
            </a:r>
            <a:r>
              <a:rPr lang="en-US" altLang="zh-TW" sz="8000" b="1" dirty="0" smtClean="0">
                <a:solidFill>
                  <a:schemeClr val="bg1"/>
                </a:solidFill>
                <a:latin typeface="Bell MT" pitchFamily="18" charset="0"/>
                <a:ea typeface="微軟正黑體" pitchFamily="34" charset="-120"/>
              </a:rPr>
              <a:t>s   </a:t>
            </a:r>
            <a:r>
              <a:rPr lang="en-US" altLang="zh-TW" sz="8000" b="1" dirty="0" smtClean="0">
                <a:solidFill>
                  <a:schemeClr val="bg1"/>
                </a:solidFill>
                <a:latin typeface="Bell MT" pitchFamily="18" charset="0"/>
                <a:ea typeface="微軟正黑體" pitchFamily="34" charset="-120"/>
              </a:rPr>
              <a:t>HOUSE</a:t>
            </a:r>
            <a:endParaRPr lang="zh-TW" altLang="en-US" sz="8000" b="1" dirty="0">
              <a:solidFill>
                <a:schemeClr val="bg1"/>
              </a:solidFill>
              <a:latin typeface="Bell MT" pitchFamily="18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3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桌機的網站外觀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4" name="Picture 12" descr="C:\Users\20171025\Desktop\ALINAsHOUSE\桌機手機\桌機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655" y="1491405"/>
            <a:ext cx="1950039" cy="1459613"/>
          </a:xfrm>
          <a:prstGeom prst="rect">
            <a:avLst/>
          </a:prstGeom>
          <a:noFill/>
        </p:spPr>
      </p:pic>
      <p:pic>
        <p:nvPicPr>
          <p:cNvPr id="3085" name="Picture 13" descr="C:\Users\20171025\Desktop\ALINAsHOUSE\桌機手機\桌機BRA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8865" y="1490231"/>
            <a:ext cx="1925781" cy="5960894"/>
          </a:xfrm>
          <a:prstGeom prst="rect">
            <a:avLst/>
          </a:prstGeom>
          <a:noFill/>
        </p:spPr>
      </p:pic>
      <p:pic>
        <p:nvPicPr>
          <p:cNvPr id="3086" name="Picture 14" descr="C:\Users\20171025\Desktop\ALINAsHOUSE\桌機手機\桌機TE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5484" y="1491529"/>
            <a:ext cx="1953489" cy="4323621"/>
          </a:xfrm>
          <a:prstGeom prst="rect">
            <a:avLst/>
          </a:prstGeom>
          <a:noFill/>
        </p:spPr>
      </p:pic>
      <p:pic>
        <p:nvPicPr>
          <p:cNvPr id="3087" name="Picture 15" descr="C:\Users\20171025\Desktop\ALINAsHOUSE\桌機手機\桌機MENU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5953" y="1492829"/>
            <a:ext cx="1919685" cy="7498771"/>
          </a:xfrm>
          <a:prstGeom prst="rect">
            <a:avLst/>
          </a:prstGeom>
          <a:noFill/>
        </p:spPr>
      </p:pic>
      <p:pic>
        <p:nvPicPr>
          <p:cNvPr id="3088" name="Picture 16" descr="C:\Users\20171025\Desktop\ALINAsHOUSE\桌機手機\桌機EVE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2574" y="1486767"/>
            <a:ext cx="1923264" cy="406890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8056" y="2947122"/>
            <a:ext cx="1956089" cy="110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82387" y="4031672"/>
            <a:ext cx="1951758" cy="111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80655" y="5135279"/>
            <a:ext cx="1953490" cy="99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81954" y="6044051"/>
            <a:ext cx="1950699" cy="96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桌機的網站外觀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C:\Users\20171025\Desktop\ALINAsHOUSE\桌機手機\桌機CONTA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225" y="1524867"/>
            <a:ext cx="1946639" cy="3850696"/>
          </a:xfrm>
          <a:prstGeom prst="rect">
            <a:avLst/>
          </a:prstGeom>
          <a:noFill/>
        </p:spPr>
      </p:pic>
      <p:pic>
        <p:nvPicPr>
          <p:cNvPr id="5123" name="Picture 3" descr="C:\Users\20171025\Desktop\ALINAsHOUSE\桌機手機\桌機RESERV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5698" y="1522267"/>
            <a:ext cx="1953490" cy="3021804"/>
          </a:xfrm>
          <a:prstGeom prst="rect">
            <a:avLst/>
          </a:prstGeom>
          <a:noFill/>
        </p:spPr>
      </p:pic>
      <p:pic>
        <p:nvPicPr>
          <p:cNvPr id="5124" name="Picture 4" descr="C:\Users\20171025\Desktop\ALINAsHOUSE\桌機手機\桌機BOOK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6170" y="1517504"/>
            <a:ext cx="1981200" cy="1679377"/>
          </a:xfrm>
          <a:prstGeom prst="rect">
            <a:avLst/>
          </a:prstGeom>
          <a:noFill/>
        </p:spPr>
      </p:pic>
      <p:pic>
        <p:nvPicPr>
          <p:cNvPr id="5125" name="Picture 5" descr="C:\Users\20171025\Desktop\ALINAsHOUSE\桌機手機\桌機CONFI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04353" y="1518805"/>
            <a:ext cx="1953491" cy="1300292"/>
          </a:xfrm>
          <a:prstGeom prst="rect">
            <a:avLst/>
          </a:prstGeom>
          <a:noFill/>
        </p:spPr>
      </p:pic>
      <p:pic>
        <p:nvPicPr>
          <p:cNvPr id="5126" name="Picture 6" descr="C:\Users\20171025\Desktop\ALINAsHOUSE\桌機手機\桌機FINIS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54825" y="1512743"/>
            <a:ext cx="1952643" cy="2144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手機的網站外觀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C:\Users\20171025\Desktop\ALINAsHOUSE\桌機手機\手機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567" y="1553440"/>
            <a:ext cx="3578369" cy="7908359"/>
          </a:xfrm>
          <a:prstGeom prst="rect">
            <a:avLst/>
          </a:prstGeom>
          <a:noFill/>
        </p:spPr>
      </p:pic>
      <p:pic>
        <p:nvPicPr>
          <p:cNvPr id="6147" name="Picture 3" descr="C:\Users\20171025\Desktop\ALINAsHOUSE\桌機手機\手機BRA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197" y="1547811"/>
            <a:ext cx="3571875" cy="45519976"/>
          </a:xfrm>
          <a:prstGeom prst="rect">
            <a:avLst/>
          </a:prstGeom>
          <a:noFill/>
        </p:spPr>
      </p:pic>
      <p:pic>
        <p:nvPicPr>
          <p:cNvPr id="6148" name="Picture 4" descr="C:\Users\20171025\Desktop\ALINAsHOUSE\桌機手機\手機TE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9079" y="1553441"/>
            <a:ext cx="3571875" cy="4149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手機的網站外觀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C:\Users\20171025\Desktop\ALINAsHOUSE\桌機手機\手機MEN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757" y="1551709"/>
            <a:ext cx="3571875" cy="63712726"/>
          </a:xfrm>
          <a:prstGeom prst="rect">
            <a:avLst/>
          </a:prstGeom>
          <a:noFill/>
        </p:spPr>
      </p:pic>
      <p:pic>
        <p:nvPicPr>
          <p:cNvPr id="7171" name="Picture 3" descr="C:\Users\20171025\Desktop\ALINAsHOUSE\桌機手機\手機EV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9338" y="1536123"/>
            <a:ext cx="3571875" cy="26784300"/>
          </a:xfrm>
          <a:prstGeom prst="rect">
            <a:avLst/>
          </a:prstGeom>
          <a:noFill/>
        </p:spPr>
      </p:pic>
      <p:pic>
        <p:nvPicPr>
          <p:cNvPr id="7172" name="Picture 4" descr="C:\Users\20171025\Desktop\ALINAsHOUSE\桌機手機\手機CONTAC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7775" y="1525734"/>
            <a:ext cx="3571875" cy="2548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手機的網站外觀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 descr="C:\Users\20171025\Desktop\ALINAsHOUSE\桌機手機\手機RESERV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183" y="1517939"/>
            <a:ext cx="3571875" cy="14878050"/>
          </a:xfrm>
          <a:prstGeom prst="rect">
            <a:avLst/>
          </a:prstGeom>
          <a:noFill/>
        </p:spPr>
      </p:pic>
      <p:pic>
        <p:nvPicPr>
          <p:cNvPr id="8195" name="Picture 3" descr="C:\Users\20171025\Desktop\ALINAsHOUSE\桌機手機\手機BOO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7762" y="1526167"/>
            <a:ext cx="3571875" cy="10829926"/>
          </a:xfrm>
          <a:prstGeom prst="rect">
            <a:avLst/>
          </a:prstGeom>
          <a:noFill/>
        </p:spPr>
      </p:pic>
      <p:pic>
        <p:nvPicPr>
          <p:cNvPr id="8196" name="Picture 4" descr="C:\Users\20171025\Desktop\ALINAsHOUSE\桌機手機\手機CONFI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8493" y="1507547"/>
            <a:ext cx="3571875" cy="8858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手機的網站外觀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C:\Users\20171025\Desktop\ALINAsHOUSE\桌機手機\手機FINIS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063" y="1469015"/>
            <a:ext cx="3571875" cy="22679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790191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 smtClean="0"/>
              <a:t>Thank you for listening.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線接點 19"/>
          <p:cNvCxnSpPr/>
          <p:nvPr/>
        </p:nvCxnSpPr>
        <p:spPr>
          <a:xfrm>
            <a:off x="4320204" y="1669774"/>
            <a:ext cx="6453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6764" y="431386"/>
            <a:ext cx="1507435" cy="1325563"/>
          </a:xfrm>
        </p:spPr>
        <p:txBody>
          <a:bodyPr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目錄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xmlns="" id="{428E6C4F-2A5E-4F42-9F33-E734D9E496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45496" y="1944898"/>
            <a:ext cx="589390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網站整體概述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endPara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商標設計理念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網站色彩搭配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網站架構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桌機與手機的網站外觀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208059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96" y="1233272"/>
            <a:ext cx="1095613" cy="9930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3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540328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網站整體概述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838199" y="1634835"/>
            <a:ext cx="10799619" cy="50292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網站名稱（</a:t>
            </a:r>
            <a:r>
              <a:rPr lang="en-US" altLang="zh-TW" b="1" dirty="0" smtClean="0">
                <a:solidFill>
                  <a:srgbClr val="000000"/>
                </a:solidFill>
                <a:latin typeface="Bell MT" pitchFamily="18" charset="0"/>
                <a:ea typeface="微軟正黑體" pitchFamily="34" charset="-120"/>
              </a:rPr>
              <a:t>ALINA’ s   HOUSE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）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　 </a:t>
            </a:r>
            <a:r>
              <a:rPr lang="en-US" altLang="zh-TW" sz="2400" b="1" smtClean="0">
                <a:solidFill>
                  <a:srgbClr val="000000"/>
                </a:solidFill>
                <a:latin typeface="Bell MT" pitchFamily="18" charset="0"/>
                <a:ea typeface="微軟正黑體" pitchFamily="34" charset="-120"/>
              </a:rPr>
              <a:t>ALINA</a:t>
            </a:r>
            <a:r>
              <a:rPr lang="zh-TW" altLang="en-US" sz="2400" b="1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以古歐洲女性名稱來做命名，此名稱有「高貴」之意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　</a:t>
            </a:r>
            <a:r>
              <a:rPr lang="en-US" altLang="zh-TW" sz="2400" b="1" dirty="0" smtClean="0">
                <a:solidFill>
                  <a:srgbClr val="000000"/>
                </a:solidFill>
                <a:latin typeface="Bell MT" pitchFamily="18" charset="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Bell MT" pitchFamily="18" charset="0"/>
                <a:ea typeface="微軟正黑體" pitchFamily="34" charset="-120"/>
              </a:rPr>
              <a:t>HOUSE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期望帶給客戶「賓至如歸」之感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buNone/>
            </a:pPr>
            <a:endParaRPr lang="en-US" altLang="zh-TW" sz="9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buNone/>
            </a:pPr>
            <a:endParaRPr lang="en-US" altLang="zh-TW" sz="9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00000"/>
              </a:lnSpc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網站類型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00000"/>
              </a:lnSpc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　 西餐廳網站</a:t>
            </a:r>
            <a:endParaRPr lang="en-US" altLang="zh-TW" sz="9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 lvl="0">
              <a:lnSpc>
                <a:spcPct val="100000"/>
              </a:lnSpc>
              <a:buNone/>
              <a:defRPr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網站目的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 lvl="0">
              <a:lnSpc>
                <a:spcPct val="100000"/>
              </a:lnSpc>
              <a:buNone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 　建立網站形象、提供基本資訊、線上訂位服務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endParaRPr lang="zh-TW" altLang="en-US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5084617" y="3297374"/>
            <a:ext cx="4946095" cy="1995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目標客群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>
              <a:lnSpc>
                <a:spcPct val="100000"/>
              </a:lnSpc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al" charset="0"/>
                <a:sym typeface="Arial" charset="0"/>
              </a:rPr>
              <a:t>　 約會慶生、一般用餐的客戶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 charset="0"/>
              <a:sym typeface="Arial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1271464" y="4869160"/>
            <a:ext cx="9185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258291" y="3238950"/>
            <a:ext cx="9199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4003954" y="4384255"/>
            <a:ext cx="1" cy="949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264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商標設計理念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52054" y="1565564"/>
            <a:ext cx="6005946" cy="5098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圖形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顏色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字體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　　　　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Bell MT</a:t>
            </a:r>
          </a:p>
        </p:txBody>
      </p:sp>
      <p:sp>
        <p:nvSpPr>
          <p:cNvPr id="7" name="矩形 6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2050473" y="2975713"/>
            <a:ext cx="4821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048077" y="6190013"/>
            <a:ext cx="181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2036618" y="5067759"/>
            <a:ext cx="75230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20171025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4359" y="1803978"/>
            <a:ext cx="4421187" cy="977900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2133618" y="4534150"/>
            <a:ext cx="229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( 193, 167, 138 )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43038" y="3269672"/>
            <a:ext cx="1191491" cy="1191491"/>
          </a:xfrm>
          <a:prstGeom prst="rect">
            <a:avLst/>
          </a:prstGeom>
          <a:solidFill>
            <a:srgbClr val="7E8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861545" y="3283532"/>
            <a:ext cx="1191491" cy="119149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638384" y="3283526"/>
            <a:ext cx="1191491" cy="1191491"/>
          </a:xfrm>
          <a:prstGeom prst="rect">
            <a:avLst/>
          </a:prstGeom>
          <a:solidFill>
            <a:srgbClr val="C1A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724418" y="4534150"/>
            <a:ext cx="229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( 126, 133, 128 )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42927" y="4534149"/>
            <a:ext cx="229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( 255, 255, 255 )</a:t>
            </a:r>
            <a:endParaRPr lang="en-US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網站色彩搭配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主色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5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輔色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820157" y="3915335"/>
            <a:ext cx="8667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629573" y="5614807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(179,179,179)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91172" y="3287240"/>
            <a:ext cx="1688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( 0 , 0 , 0 )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84984" y="3301094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(255,208,156)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92982" y="331604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(255,208,156)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011061" y="560095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</a:rPr>
              <a:t>rgb</a:t>
            </a:r>
            <a:r>
              <a:rPr lang="en-US" altLang="zh-TW" dirty="0" smtClean="0">
                <a:latin typeface="Arial" panose="020B0604020202020204" pitchFamily="34" charset="0"/>
              </a:rPr>
              <a:t>(194,183,163)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07496" y="2078182"/>
            <a:ext cx="1191491" cy="1191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626003" y="2092042"/>
            <a:ext cx="1191491" cy="1191491"/>
          </a:xfrm>
          <a:prstGeom prst="rect">
            <a:avLst/>
          </a:prstGeom>
          <a:solidFill>
            <a:srgbClr val="FFD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402842" y="2092036"/>
            <a:ext cx="1191491" cy="1191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402842" y="4350327"/>
            <a:ext cx="1191491" cy="1191491"/>
          </a:xfrm>
          <a:prstGeom prst="rect">
            <a:avLst/>
          </a:prstGeom>
          <a:solidFill>
            <a:srgbClr val="C2B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993642" y="4350327"/>
            <a:ext cx="1191491" cy="1191491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b="1" dirty="0"/>
          </a:p>
        </p:txBody>
      </p:sp>
      <p:sp>
        <p:nvSpPr>
          <p:cNvPr id="45" name="矩形 4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2912" y="1591108"/>
            <a:ext cx="9297005" cy="438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256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02995" y="1540308"/>
            <a:ext cx="1814946" cy="6234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00870" y="1609330"/>
            <a:ext cx="1253836" cy="66819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30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首 頁</a:t>
            </a:r>
            <a:endParaRPr lang="zh-TW" altLang="en-US" sz="30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63566" y="1540308"/>
            <a:ext cx="1814946" cy="6234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903446" y="1713085"/>
            <a:ext cx="1535186" cy="41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TW" altLang="en-US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關於我們</a:t>
            </a:r>
            <a:endParaRPr lang="zh-TW" altLang="en-US" sz="3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5277" y="1690688"/>
            <a:ext cx="1424508" cy="4997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185" y="2305978"/>
            <a:ext cx="2092041" cy="4381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53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02995" y="1540308"/>
            <a:ext cx="1814946" cy="6234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542875" y="1713085"/>
            <a:ext cx="1535186" cy="419449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zh-TW" altLang="en-US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餐點介紹</a:t>
            </a:r>
            <a:endParaRPr lang="zh-TW" altLang="en-US" sz="3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63566" y="1540308"/>
            <a:ext cx="1814946" cy="6234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903446" y="1713085"/>
            <a:ext cx="1535186" cy="41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TW" altLang="en-US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店家資訊</a:t>
            </a:r>
            <a:endParaRPr lang="zh-TW" altLang="en-US" sz="3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9729" y="1690688"/>
            <a:ext cx="1392990" cy="49408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1842" y="2507966"/>
            <a:ext cx="3827627" cy="3854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17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26473"/>
            <a:ext cx="12192000" cy="817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 rot="19800000">
            <a:off x="9309943" y="5847883"/>
            <a:ext cx="4385499" cy="457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02995" y="1540308"/>
            <a:ext cx="1814946" cy="6234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542875" y="1713085"/>
            <a:ext cx="1535186" cy="419449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zh-TW" altLang="en-US" sz="3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線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上訂</a:t>
            </a:r>
            <a:r>
              <a:rPr lang="zh-TW" altLang="en-US" sz="3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位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903446" y="1713085"/>
            <a:ext cx="1535186" cy="41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TW" altLang="en-US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線上訂位</a:t>
            </a:r>
            <a:endParaRPr lang="zh-TW" altLang="en-US" sz="3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699" y="2549235"/>
            <a:ext cx="2539952" cy="383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355272" y="2549236"/>
            <a:ext cx="2521528" cy="3837709"/>
          </a:xfrm>
          <a:prstGeom prst="rect">
            <a:avLst/>
          </a:prstGeom>
          <a:noFill/>
          <a:ln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71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133</Words>
  <Application>Microsoft Office PowerPoint</Application>
  <PresentationFormat>自訂</PresentationFormat>
  <Paragraphs>71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ED103  蔡伊筑</vt:lpstr>
      <vt:lpstr>目錄</vt:lpstr>
      <vt:lpstr>網站整體概述</vt:lpstr>
      <vt:lpstr> 商標設計理念</vt:lpstr>
      <vt:lpstr>網站色彩搭配</vt:lpstr>
      <vt:lpstr>網站架構</vt:lpstr>
      <vt:lpstr>Wireframe</vt:lpstr>
      <vt:lpstr>Wireframe</vt:lpstr>
      <vt:lpstr>Wireframe</vt:lpstr>
      <vt:lpstr>桌機的網站外觀</vt:lpstr>
      <vt:lpstr>桌機的網站外觀</vt:lpstr>
      <vt:lpstr>手機的網站外觀</vt:lpstr>
      <vt:lpstr>手機的網站外觀</vt:lpstr>
      <vt:lpstr>手機的網站外觀</vt:lpstr>
      <vt:lpstr>手機的網站外觀</vt:lpstr>
      <vt:lpstr>Thank you for listening.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20171025</cp:lastModifiedBy>
  <cp:revision>87</cp:revision>
  <dcterms:created xsi:type="dcterms:W3CDTF">2020-07-11T12:20:56Z</dcterms:created>
  <dcterms:modified xsi:type="dcterms:W3CDTF">2020-08-30T22:22:55Z</dcterms:modified>
</cp:coreProperties>
</file>